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32"/>
  </p:notesMasterIdLst>
  <p:sldIdLst>
    <p:sldId id="256" r:id="rId2"/>
    <p:sldId id="521" r:id="rId3"/>
    <p:sldId id="526" r:id="rId4"/>
    <p:sldId id="527" r:id="rId5"/>
    <p:sldId id="528" r:id="rId6"/>
    <p:sldId id="572" r:id="rId7"/>
    <p:sldId id="529" r:id="rId8"/>
    <p:sldId id="530" r:id="rId9"/>
    <p:sldId id="564" r:id="rId10"/>
    <p:sldId id="565" r:id="rId11"/>
    <p:sldId id="566" r:id="rId12"/>
    <p:sldId id="576" r:id="rId13"/>
    <p:sldId id="531" r:id="rId14"/>
    <p:sldId id="532" r:id="rId15"/>
    <p:sldId id="584" r:id="rId16"/>
    <p:sldId id="533" r:id="rId17"/>
    <p:sldId id="534" r:id="rId18"/>
    <p:sldId id="586" r:id="rId19"/>
    <p:sldId id="536" r:id="rId20"/>
    <p:sldId id="588" r:id="rId21"/>
    <p:sldId id="589" r:id="rId22"/>
    <p:sldId id="538" r:id="rId23"/>
    <p:sldId id="540" r:id="rId24"/>
    <p:sldId id="541" r:id="rId25"/>
    <p:sldId id="543" r:id="rId26"/>
    <p:sldId id="544" r:id="rId27"/>
    <p:sldId id="548" r:id="rId28"/>
    <p:sldId id="549" r:id="rId29"/>
    <p:sldId id="550" r:id="rId30"/>
    <p:sldId id="616" r:id="rId31"/>
  </p:sldIdLst>
  <p:sldSz cx="9144000" cy="6858000" type="screen4x3"/>
  <p:notesSz cx="6858000" cy="9144000"/>
  <p:embeddedFontLst>
    <p:embeddedFont>
      <p:font typeface="Tahoma" pitchFamily="34" charset="0"/>
      <p:regular r:id="rId33"/>
      <p:bold r:id="rId34"/>
    </p:embeddedFont>
    <p:embeddedFont>
      <p:font typeface="Calibri" pitchFamily="34" charset="0"/>
      <p:regular r:id="rId35"/>
      <p:bold r:id="rId36"/>
      <p:italic r:id="rId37"/>
      <p:boldItalic r:id="rId38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0929"/>
  </p:normalViewPr>
  <p:slideViewPr>
    <p:cSldViewPr>
      <p:cViewPr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1BC2FEF-51A1-4110-9C43-DC5BB1B0A637}" type="datetimeFigureOut">
              <a:rPr lang="en-US"/>
              <a:pPr>
                <a:defRPr/>
              </a:pPr>
              <a:t>8/30/2024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  <a:endParaRPr lang="en-US" noProof="0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FBC614B1-3779-4FDE-9A85-1B8BB620DE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27231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cs typeface="+mn-cs"/>
                </a:endParaRPr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97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97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6AD45-890C-4EEF-8605-AA86808236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1AC2A-AB6A-4ABB-851B-7C16F75D97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38A69-5747-4D43-A978-478E4F7C0A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slov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abelu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1C7D9-2E89-4235-8D21-09F3E8B30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sr-Latn-CS" dirty="0"/>
              <a:t>Kliknite i uredite tekst</a:t>
            </a:r>
          </a:p>
          <a:p>
            <a:pPr lvl="1"/>
            <a:r>
              <a:rPr lang="sr-Latn-CS" dirty="0"/>
              <a:t>Drugi nivo</a:t>
            </a:r>
          </a:p>
          <a:p>
            <a:pPr lvl="2"/>
            <a:r>
              <a:rPr lang="sr-Latn-CS" dirty="0"/>
              <a:t>Treći nivo</a:t>
            </a:r>
          </a:p>
          <a:p>
            <a:pPr lvl="3"/>
            <a:r>
              <a:rPr lang="sr-Latn-CS" dirty="0"/>
              <a:t>Četvrti nivo</a:t>
            </a:r>
          </a:p>
          <a:p>
            <a:pPr lvl="4"/>
            <a:r>
              <a:rPr lang="sr-Latn-CS" dirty="0"/>
              <a:t>Peti nivo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3A470-DEC0-4D0B-8044-5B91F02447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B835C-4BEC-40B1-9447-31694CAEF8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8646A-8E7E-4599-AC94-4DC8BAB993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969F4-BE3D-4917-AE60-12A7996E81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6260B-5341-477C-A081-B057930546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3FAB9A-3558-454C-9D98-F06258A148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72C65-06C8-474A-A40F-071A83E02F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42D9C-D48F-423C-9505-F2B9604F0C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Kliknite i uredite tekst</a:t>
            </a:r>
          </a:p>
          <a:p>
            <a:pPr lvl="1"/>
            <a:r>
              <a:rPr lang="sr-Latn-CS" altLang="en-US"/>
              <a:t>Drugi nivo</a:t>
            </a:r>
          </a:p>
          <a:p>
            <a:pPr lvl="2"/>
            <a:r>
              <a:rPr lang="sr-Latn-CS" altLang="en-US"/>
              <a:t>Treći nivo</a:t>
            </a:r>
          </a:p>
          <a:p>
            <a:pPr lvl="3"/>
            <a:r>
              <a:rPr lang="sr-Latn-CS" altLang="en-US"/>
              <a:t>Četvrti nivo</a:t>
            </a:r>
          </a:p>
          <a:p>
            <a:pPr lvl="4"/>
            <a:r>
              <a:rPr lang="sr-Latn-CS" altLang="en-US"/>
              <a:t>Peti nivo</a:t>
            </a:r>
            <a:endParaRPr lang="en-US" altLang="en-US"/>
          </a:p>
        </p:txBody>
      </p:sp>
      <p:sp>
        <p:nvSpPr>
          <p:cNvPr id="287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rial" charset="0"/>
              </a:defRPr>
            </a:lvl1pPr>
          </a:lstStyle>
          <a:p>
            <a:pPr>
              <a:defRPr/>
            </a:pPr>
            <a:fld id="{4BA97B88-A9AC-4657-A44E-487EE6F70E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3" r:id="rId1"/>
    <p:sldLayoutId id="2147484754" r:id="rId2"/>
    <p:sldLayoutId id="2147484743" r:id="rId3"/>
    <p:sldLayoutId id="2147484744" r:id="rId4"/>
    <p:sldLayoutId id="2147484745" r:id="rId5"/>
    <p:sldLayoutId id="2147484746" r:id="rId6"/>
    <p:sldLayoutId id="2147484747" r:id="rId7"/>
    <p:sldLayoutId id="2147484748" r:id="rId8"/>
    <p:sldLayoutId id="2147484749" r:id="rId9"/>
    <p:sldLayoutId id="2147484750" r:id="rId10"/>
    <p:sldLayoutId id="2147484751" r:id="rId11"/>
    <p:sldLayoutId id="214748475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724400"/>
            <a:ext cx="7772400" cy="1143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sr-Cyrl-BA" sz="2400" b="1"/>
              <a:t>ФИЗИКАЛНА ТЕРАПИЈА КОД ОБОЛЕЛИХ ОД КОЖНИХ БОЛЕСТИ И </a:t>
            </a:r>
            <a:r>
              <a:rPr lang="sr-Latn-CS" sz="2400" b="1"/>
              <a:t/>
            </a:r>
            <a:br>
              <a:rPr lang="sr-Latn-CS" sz="2400" b="1"/>
            </a:br>
            <a:r>
              <a:rPr lang="sr-Cyrl-BA" sz="2400" b="1"/>
              <a:t>ФИЗИКАЛНИ ТРЕТМАН КОД УРОГЕНИТАЛНИХ БОЛЕСТИ</a:t>
            </a:r>
            <a:r>
              <a:rPr lang="en-US" sz="2400"/>
              <a:t/>
            </a:r>
            <a:br>
              <a:rPr lang="en-US" sz="2400"/>
            </a:br>
            <a:endParaRPr lang="en-US" altLang="en-US" sz="2400" b="1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828800" y="457200"/>
            <a:ext cx="626586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Cyrl-RS" altLang="en-US" sz="1600" b="1" dirty="0">
                <a:latin typeface="+mj-lt"/>
                <a:cs typeface="Arial" pitchFamily="34" charset="0"/>
              </a:rPr>
              <a:t>Универзитет у 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Кр</a:t>
            </a:r>
            <a:r>
              <a:rPr lang="en-US" altLang="en-US" sz="1600" b="1" dirty="0">
                <a:latin typeface="+mj-lt"/>
                <a:cs typeface="Arial" pitchFamily="34" charset="0"/>
              </a:rPr>
              <a:t>a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гујевцу</a:t>
            </a:r>
            <a:endParaRPr lang="sr-Cyrl-RS" altLang="en-US" sz="1600" b="1" dirty="0">
              <a:latin typeface="+mj-lt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Cyrl-RS" altLang="en-US" sz="1900" b="1" dirty="0">
                <a:latin typeface="+mj-lt"/>
                <a:cs typeface="Arial" pitchFamily="34" charset="0"/>
              </a:rPr>
              <a:t>ФАКУЛТЕТ МЕДИЦИНСКИХ НАУКА</a:t>
            </a:r>
            <a:endParaRPr lang="en-US" altLang="en-US" sz="1900" dirty="0">
              <a:latin typeface="+mj-lt"/>
              <a:cs typeface="Arial" pitchFamily="34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2250"/>
            <a:ext cx="762000" cy="103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9184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Криотерапија</a:t>
            </a:r>
            <a:endParaRPr lang="en-US" sz="3600" b="1"/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Терапија се најчешће спроводи у понављаним сеансама, у размаку од 7-14 дана (најчешће), односно после репарације након претходног третмана.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8B8F647-6E4C-4C6E-A71A-1E5095DA9817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  <p:transition advTm="14149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3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Течни азот чува се у специјалним посудама, контејнер боцама, у којима је компримован, а температура му је - 196°Ц.</a:t>
            </a: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F320A63-E153-4EEF-AEFA-E3DC8B49D829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  <p:transition advTm="12554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Dekubitus</a:t>
            </a:r>
            <a:endParaRPr lang="en-US" sz="3600"/>
          </a:p>
        </p:txBody>
      </p:sp>
      <p:sp>
        <p:nvSpPr>
          <p:cNvPr id="153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001000" cy="4114800"/>
          </a:xfrm>
        </p:spPr>
        <p:txBody>
          <a:bodyPr/>
          <a:lstStyle/>
          <a:p>
            <a:r>
              <a:rPr lang="ru-RU"/>
              <a:t>Декубитус, хронична рана изазвана притиском, је оштећење коже и ткива које се налази испод ње као последица предугог положаја тела у једном положају (продужени притисак). 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4558E95-FA89-41F3-9999-4371CF4073A2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  <p:transition advTm="1942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DECUBITUS </a:t>
            </a:r>
            <a:r>
              <a:rPr lang="en-US" sz="3200"/>
              <a:t>(ulcerativna nekroza tkiva) </a:t>
            </a:r>
          </a:p>
        </p:txBody>
      </p:sp>
      <p:sp>
        <p:nvSpPr>
          <p:cNvPr id="163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оштећења вегетативне функције и трофичких поремећаја</a:t>
            </a:r>
            <a:r>
              <a:rPr lang="en-US"/>
              <a:t>, </a:t>
            </a:r>
          </a:p>
          <a:p>
            <a:endParaRPr lang="sr-Latn-CS"/>
          </a:p>
          <a:p>
            <a:pPr lvl="2"/>
            <a:r>
              <a:rPr lang="en-US" sz="2400"/>
              <a:t>сакрални предео, </a:t>
            </a:r>
            <a:endParaRPr lang="sr-Latn-CS" sz="2400"/>
          </a:p>
          <a:p>
            <a:pPr lvl="2"/>
            <a:r>
              <a:rPr lang="en-US" sz="2400"/>
              <a:t>предео великих трохантера, </a:t>
            </a:r>
            <a:endParaRPr lang="sr-Latn-CS" sz="2400"/>
          </a:p>
          <a:p>
            <a:pPr lvl="2"/>
            <a:r>
              <a:rPr lang="en-US" sz="2400"/>
              <a:t>седалне кости, </a:t>
            </a:r>
            <a:endParaRPr lang="sr-Latn-CS" sz="2400"/>
          </a:p>
          <a:p>
            <a:pPr lvl="2"/>
            <a:r>
              <a:rPr lang="en-US" sz="2400"/>
              <a:t>чукљева и др.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6FE7C99-33A4-4A1D-BA78-8B0BD3A781E1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  <p:transition advTm="2195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FF0000"/>
                </a:solidFill>
              </a:rPr>
              <a:t>Физикална терапија</a:t>
            </a:r>
          </a:p>
        </p:txBody>
      </p:sp>
      <p:sp>
        <p:nvSpPr>
          <p:cNvPr id="174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FontTx/>
              <a:buAutoNum type="arabicPeriod"/>
            </a:pPr>
            <a:r>
              <a:rPr lang="en-US" b="1"/>
              <a:t>ИР зраци</a:t>
            </a:r>
            <a:r>
              <a:rPr lang="en-US"/>
              <a:t>, 45 мин. са растојања од 80 цм.</a:t>
            </a:r>
            <a:endParaRPr lang="en-US" b="1"/>
          </a:p>
          <a:p>
            <a:pPr algn="just">
              <a:lnSpc>
                <a:spcPct val="80000"/>
              </a:lnSpc>
              <a:buFontTx/>
              <a:buAutoNum type="arabicPeriod"/>
            </a:pPr>
            <a:endParaRPr lang="sr-Latn-CS" b="1"/>
          </a:p>
          <a:p>
            <a:pPr algn="just">
              <a:lnSpc>
                <a:spcPct val="80000"/>
              </a:lnSpc>
              <a:buFontTx/>
              <a:buAutoNum type="arabicPeriod"/>
            </a:pPr>
            <a:r>
              <a:rPr lang="en-US" b="1"/>
              <a:t>УВ зраци</a:t>
            </a:r>
          </a:p>
          <a:p>
            <a:pPr algn="just">
              <a:lnSpc>
                <a:spcPct val="80000"/>
              </a:lnSpc>
              <a:buFontTx/>
              <a:buAutoNum type="arabicPeriod"/>
            </a:pPr>
            <a:endParaRPr lang="sr-Latn-CS" b="1"/>
          </a:p>
          <a:p>
            <a:pPr algn="just">
              <a:lnSpc>
                <a:spcPct val="80000"/>
              </a:lnSpc>
              <a:buFontTx/>
              <a:buAutoNum type="arabicPeriod"/>
            </a:pPr>
            <a:r>
              <a:rPr lang="en-US" b="1"/>
              <a:t>Биостимулативни ласери ниске снаге</a:t>
            </a:r>
            <a:endParaRPr lang="en-US"/>
          </a:p>
          <a:p>
            <a:pPr algn="just">
              <a:lnSpc>
                <a:spcPct val="80000"/>
              </a:lnSpc>
              <a:buFontTx/>
              <a:buAutoNum type="arabicPeriod"/>
            </a:pPr>
            <a:endParaRPr lang="sr-Latn-CS" b="1"/>
          </a:p>
          <a:p>
            <a:pPr algn="just">
              <a:lnSpc>
                <a:spcPct val="80000"/>
              </a:lnSpc>
              <a:buFontTx/>
              <a:buAutoNum type="arabicPeriod"/>
            </a:pPr>
            <a:r>
              <a:rPr lang="en-US" b="1"/>
              <a:t>Магнетотерапија</a:t>
            </a:r>
            <a:r>
              <a:rPr lang="sr-Latn-CS" b="1"/>
              <a:t>. </a:t>
            </a:r>
            <a:endParaRPr lang="en-US"/>
          </a:p>
          <a:p>
            <a:endParaRPr 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3A289E0-3131-4E3C-AD24-BDD51766F0A5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  <p:transition advTm="18832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Лечење ХБО</a:t>
            </a:r>
            <a:br>
              <a:rPr lang="ru-RU" sz="3600" b="1"/>
            </a:br>
            <a:r>
              <a:rPr lang="ru-RU" sz="3200" b="1"/>
              <a:t> хипербарична оксигено терапија </a:t>
            </a:r>
            <a:endParaRPr lang="en-US" sz="3600" b="1"/>
          </a:p>
        </p:txBody>
      </p:sp>
      <p:sp>
        <p:nvSpPr>
          <p:cNvPr id="184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Спроводи се у барокоморама</a:t>
            </a:r>
          </a:p>
          <a:p>
            <a:r>
              <a:rPr lang="ru-RU"/>
              <a:t>Кисеоник је важан предуслов за успешно зарастање рана због његове повећане тражње за репаративне процесе као што су ћелијска пролиферација, одбрана од бактерија, ангиогенезе и синтезау колагена. 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57BCCF7-FE54-4735-A960-F86EE81160CF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  <p:transition advTm="2516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ФУРУНКУЛ</a:t>
            </a:r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КАРБУНКУЛОЗА</a:t>
            </a:r>
            <a:endParaRPr lang="en-US" sz="3600" dirty="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defRPr/>
            </a:pP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Фурункул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карбункулоза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спадају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фоликуларне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пиодермије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захваћени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су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фоликули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длака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знојне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жлезде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). </a:t>
            </a:r>
            <a:endParaRPr lang="sr-Cyrl-R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80000"/>
              </a:lnSpc>
              <a:defRPr/>
            </a:pP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Изазвани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су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стафилококама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80000"/>
              </a:lnSpc>
              <a:defRPr/>
            </a:pPr>
            <a:endParaRPr lang="sr-Latn-C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80000"/>
              </a:lnSpc>
              <a:defRPr/>
            </a:pPr>
            <a:r>
              <a:rPr lang="sr-Cyrl-R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Фурункул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80000"/>
              </a:lnSpc>
              <a:defRPr/>
            </a:pPr>
            <a:endParaRPr lang="sr-Latn-C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80000"/>
              </a:lnSpc>
              <a:defRPr/>
            </a:pPr>
            <a:r>
              <a:rPr lang="sr-Cyrl-R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Карбункул</a:t>
            </a:r>
            <a:endParaRPr lang="en-US" dirty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6EE91C-40C6-4C53-A390-9847BE640F5E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  <p:transition advTm="17298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FF0000"/>
                </a:solidFill>
              </a:rPr>
              <a:t>Физикална терапија </a:t>
            </a:r>
          </a:p>
        </p:txBody>
      </p:sp>
      <p:sp>
        <p:nvSpPr>
          <p:cNvPr id="204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AutoNum type="arabicPeriod"/>
            </a:pPr>
            <a:r>
              <a:rPr lang="en-US" b="1"/>
              <a:t>Монода или минода КТД</a:t>
            </a:r>
            <a:r>
              <a:rPr lang="en-US"/>
              <a:t>, </a:t>
            </a:r>
            <a:endParaRPr lang="en-US" b="1"/>
          </a:p>
          <a:p>
            <a:pPr>
              <a:lnSpc>
                <a:spcPct val="80000"/>
              </a:lnSpc>
              <a:buFontTx/>
              <a:buAutoNum type="arabicPeriod"/>
            </a:pPr>
            <a:endParaRPr lang="sr-Latn-CS" b="1"/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-US" b="1"/>
              <a:t>ИР зрачење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endParaRPr lang="sr-Latn-CS" b="1"/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-US" b="1"/>
              <a:t>УВ зраци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endParaRPr lang="sr-Latn-CS" b="1"/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-US" b="1"/>
              <a:t>Локална апликација топлоте са катаплазмама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endParaRPr lang="sr-Latn-CS" b="1"/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-US" b="1"/>
              <a:t>Електрофореза антибиотика</a:t>
            </a:r>
          </a:p>
          <a:p>
            <a:pPr>
              <a:lnSpc>
                <a:spcPct val="80000"/>
              </a:lnSpc>
              <a:buFontTx/>
              <a:buAutoNum type="arabicPeriod"/>
            </a:pPr>
            <a:endParaRPr lang="sr-Latn-CS" b="1"/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-US" b="1"/>
              <a:t>Купања у сумпорним водама</a:t>
            </a:r>
            <a:endParaRPr lang="en-US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F23DD09-A159-45D9-A4E4-028E9B3DE6CE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  <p:transition advTm="24876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z="3200" b="1" cap="all" dirty="0"/>
              <a:t>Псоријаза </a:t>
            </a:r>
            <a:r>
              <a:rPr lang="en-US" sz="3200" b="1" cap="all" dirty="0"/>
              <a:t> (PSORIASIS VULGARIS)</a:t>
            </a:r>
            <a:endParaRPr lang="en-US" sz="3200" dirty="0"/>
          </a:p>
        </p:txBody>
      </p:sp>
      <p:sp>
        <p:nvSpPr>
          <p:cNvPr id="215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Псоријаза је хронична, рецидивирајућа, неинфективна болест коже, која се може манифестовати на различите начине.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B9B431F-8095-4FB2-B5DE-154D19D7521C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  <p:transition advTm="12219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FF0000"/>
                </a:solidFill>
              </a:rPr>
              <a:t>Физикална терапија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1000" indent="-381000" algn="just">
              <a:lnSpc>
                <a:spcPct val="80000"/>
              </a:lnSpc>
              <a:buFontTx/>
              <a:buAutoNum type="arabicPeriod"/>
              <a:defRPr/>
            </a:pPr>
            <a:r>
              <a:rPr lang="sr-Cyrl-RS" b="1" dirty="0"/>
              <a:t>УВ</a:t>
            </a:r>
            <a:r>
              <a:rPr lang="en-US" b="1" dirty="0"/>
              <a:t> </a:t>
            </a:r>
            <a:r>
              <a:rPr lang="sr-Cyrl-RS" b="1" dirty="0"/>
              <a:t>зрачење </a:t>
            </a:r>
            <a:r>
              <a:rPr lang="ru-RU" b="1" dirty="0"/>
              <a:t>(хелио терапија, хелио-балнео терапија, СУП терапија, ПУВА)</a:t>
            </a:r>
            <a:endParaRPr lang="en-US" b="1" dirty="0"/>
          </a:p>
          <a:p>
            <a:pPr marL="381000" indent="-381000" algn="just">
              <a:lnSpc>
                <a:spcPct val="80000"/>
              </a:lnSpc>
              <a:buFontTx/>
              <a:buAutoNum type="arabicPeriod"/>
              <a:defRPr/>
            </a:pPr>
            <a:endParaRPr lang="sr-Latn-CS" b="1" dirty="0"/>
          </a:p>
          <a:p>
            <a:pPr marL="381000" indent="-381000" algn="just">
              <a:lnSpc>
                <a:spcPct val="80000"/>
              </a:lnSpc>
              <a:buFontTx/>
              <a:buAutoNum type="arabicPeriod"/>
              <a:defRPr/>
            </a:pPr>
            <a:r>
              <a:rPr lang="sr-Cyrl-RS" b="1" dirty="0"/>
              <a:t>И</a:t>
            </a:r>
            <a:r>
              <a:rPr lang="en-US" b="1" dirty="0"/>
              <a:t> </a:t>
            </a:r>
            <a:r>
              <a:rPr lang="sr-Cyrl-RS" b="1" dirty="0"/>
              <a:t>Ф</a:t>
            </a:r>
            <a:r>
              <a:rPr lang="en-US" b="1" dirty="0"/>
              <a:t> </a:t>
            </a:r>
            <a:r>
              <a:rPr lang="sr-Cyrl-RS" b="1" dirty="0"/>
              <a:t>С</a:t>
            </a:r>
            <a:r>
              <a:rPr lang="en-US" b="1" dirty="0"/>
              <a:t> </a:t>
            </a:r>
            <a:endParaRPr lang="sr-Latn-CS" b="1" dirty="0"/>
          </a:p>
          <a:p>
            <a:pPr marL="381000" indent="-381000" algn="just">
              <a:lnSpc>
                <a:spcPct val="80000"/>
              </a:lnSpc>
              <a:buFontTx/>
              <a:buAutoNum type="arabicPeriod"/>
              <a:defRPr/>
            </a:pPr>
            <a:endParaRPr lang="en-US" b="1" dirty="0"/>
          </a:p>
          <a:p>
            <a:pPr marL="381000" indent="-381000" algn="just">
              <a:lnSpc>
                <a:spcPct val="80000"/>
              </a:lnSpc>
              <a:buFontTx/>
              <a:buAutoNum type="arabicPeriod"/>
              <a:defRPr/>
            </a:pPr>
            <a:r>
              <a:rPr lang="sr-Cyrl-RS" b="1" dirty="0"/>
              <a:t>Сумпоровите</a:t>
            </a:r>
            <a:r>
              <a:rPr lang="en-US" b="1" dirty="0"/>
              <a:t> </a:t>
            </a:r>
            <a:r>
              <a:rPr lang="sr-Cyrl-RS" b="1" dirty="0"/>
              <a:t>минералне</a:t>
            </a:r>
            <a:r>
              <a:rPr lang="en-US" b="1" dirty="0"/>
              <a:t> </a:t>
            </a:r>
            <a:r>
              <a:rPr lang="sr-Cyrl-RS" b="1" dirty="0"/>
              <a:t>воде</a:t>
            </a:r>
            <a:endParaRPr lang="en-US" b="1" dirty="0"/>
          </a:p>
          <a:p>
            <a:pPr>
              <a:defRPr/>
            </a:pPr>
            <a:endParaRPr lang="en-US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7D4D816-CACF-4F8E-8FB1-FD07CA997335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  <p:transition advTm="22865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3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sr-Cyrl-BA" sz="2800" b="1">
                <a:solidFill>
                  <a:schemeClr val="tx2"/>
                </a:solidFill>
              </a:rPr>
              <a:t>ФИЗИКАЛНА ТЕРАПИЈА КОД ОБОЛЕЛИХ ОД КОЖНИХ БОЛЕСТИ</a:t>
            </a:r>
            <a:endParaRPr lang="en-US" sz="2800" b="1"/>
          </a:p>
        </p:txBody>
      </p:sp>
    </p:spTree>
  </p:cSld>
  <p:clrMapOvr>
    <a:masterClrMapping/>
  </p:clrMapOvr>
  <p:transition advTm="5057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FF0000"/>
                </a:solidFill>
              </a:rPr>
              <a:t>Физикална терапија</a:t>
            </a:r>
            <a:endParaRPr lang="en-US" sz="3600"/>
          </a:p>
        </p:txBody>
      </p:sp>
      <p:sp>
        <p:nvSpPr>
          <p:cNvPr id="235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153400" cy="4114800"/>
          </a:xfrm>
        </p:spPr>
        <p:txBody>
          <a:bodyPr/>
          <a:lstStyle/>
          <a:p>
            <a:r>
              <a:rPr lang="ru-RU"/>
              <a:t>Лечење ултраљубичастим (УВ) зрацима се може примењивати самостално или у комбинацији са другим видовима терапије како локалне, тако и опште. </a:t>
            </a:r>
          </a:p>
          <a:p>
            <a:r>
              <a:rPr lang="ru-RU"/>
              <a:t>Сунчање се саветује у летњим месецима.</a:t>
            </a:r>
            <a:endParaRPr lang="en-US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8082B6-4D15-472C-A758-CB6F3C49AE64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  <p:transition advTm="16079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/>
              <a:t>ПУВА терапија (Псорален+УВА зраци - 320-400 нм)</a:t>
            </a:r>
            <a:endParaRPr lang="en-US" sz="2800" b="1"/>
          </a:p>
        </p:txBody>
      </p:sp>
      <p:sp>
        <p:nvSpPr>
          <p:cNvPr id="2457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>
                <a:solidFill>
                  <a:srgbClr val="FF0000"/>
                </a:solidFill>
              </a:rPr>
              <a:t>ПУВА терапија </a:t>
            </a:r>
            <a:r>
              <a:rPr lang="ru-RU"/>
              <a:t>(Псорален+УВА зраци - 320-400 нм) се може примењивати уз давање псоралена пер ос (8-метоксипсорален таблете - 0,6 мг/кг тт, 2 сата пре излагања УВА зрацима), после чега се пацијент излаже прогресивно повећаваним дозама УВА зрака, 2-4 х недељно. 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AEA52C9-6700-466B-95B3-E9B796936820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</p:cSld>
  <p:clrMapOvr>
    <a:masterClrMapping/>
  </p:clrMapOvr>
  <p:transition advTm="43863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z="2800" b="1" dirty="0"/>
              <a:t/>
            </a:r>
            <a:br>
              <a:rPr lang="sr-Cyrl-RS" sz="2800" b="1" dirty="0"/>
            </a:br>
            <a:r>
              <a:rPr lang="sr-Cyrl-RS" sz="2800" b="1" dirty="0"/>
              <a:t/>
            </a:r>
            <a:br>
              <a:rPr lang="sr-Cyrl-RS" sz="2800" b="1" dirty="0"/>
            </a:br>
            <a:r>
              <a:rPr lang="sr-Cyrl-R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Физикална</a:t>
            </a:r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терапија- херпес зостер</a:t>
            </a:r>
            <a:endParaRPr lang="en-US" sz="2800" b="1" dirty="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sr-Cyrl-R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Фототерапија</a:t>
            </a:r>
            <a:endParaRPr lang="en-US" b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sr-Latn-C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sr-Cyrl-R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ИР</a:t>
            </a:r>
            <a:r>
              <a:rPr lang="en-U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зраци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</a:p>
          <a:p>
            <a:pPr>
              <a:lnSpc>
                <a:spcPct val="80000"/>
              </a:lnSpc>
              <a:defRPr/>
            </a:pPr>
            <a:endParaRPr lang="sr-Latn-C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80000"/>
              </a:lnSpc>
              <a:defRPr/>
            </a:pPr>
            <a:r>
              <a:rPr lang="sr-Cyrl-R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УВ</a:t>
            </a:r>
            <a:r>
              <a:rPr lang="en-U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зраци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lvl="1" algn="just">
              <a:lnSpc>
                <a:spcPct val="80000"/>
              </a:lnSpc>
              <a:defRPr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80000"/>
              </a:lnSpc>
              <a:defRPr/>
            </a:pPr>
            <a:endParaRPr lang="sr-Latn-C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80000"/>
              </a:lnSpc>
              <a:defRPr/>
            </a:pPr>
            <a:r>
              <a:rPr lang="sr-Cyrl-R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Терапијски</a:t>
            </a:r>
            <a:r>
              <a:rPr lang="en-U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или</a:t>
            </a:r>
            <a:r>
              <a:rPr lang="en-U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биостимулативни</a:t>
            </a:r>
            <a:r>
              <a:rPr lang="en-U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ласери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1899ABD-CA88-4064-84DF-1F2667B29380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</p:cSld>
  <p:clrMapOvr>
    <a:masterClrMapping/>
  </p:clrMapOvr>
  <p:transition advTm="21138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Остале</a:t>
            </a:r>
            <a:r>
              <a:rPr lang="sr-Latn-C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физикалне</a:t>
            </a:r>
            <a:r>
              <a:rPr lang="sr-Latn-C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процедуре</a:t>
            </a:r>
            <a:endParaRPr lang="en-US" sz="3600" b="1" dirty="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defRPr/>
            </a:pPr>
            <a:r>
              <a:rPr lang="sr-Cyrl-R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Електроаналгетске</a:t>
            </a:r>
            <a:r>
              <a:rPr lang="en-U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процедуре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80000"/>
              </a:lnSpc>
              <a:defRPr/>
            </a:pPr>
            <a:endParaRPr lang="sr-Latn-C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80000"/>
              </a:lnSpc>
              <a:defRPr/>
            </a:pPr>
            <a:r>
              <a:rPr lang="sr-Cyrl-R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Ултразвук</a:t>
            </a:r>
            <a:endParaRPr lang="sr-Latn-C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80000"/>
              </a:lnSpc>
              <a:defRPr/>
            </a:pPr>
            <a:endParaRPr lang="en-US" b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80000"/>
              </a:lnSpc>
              <a:defRPr/>
            </a:pPr>
            <a:r>
              <a:rPr lang="sr-Cyrl-R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Микроталаси</a:t>
            </a:r>
            <a:endParaRPr lang="en-US" b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80000"/>
              </a:lnSpc>
              <a:defRPr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80000"/>
              </a:lnSpc>
              <a:defRPr/>
            </a:pP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Ово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све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се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спроводи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тек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стишавању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акутних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симптома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28DF2A-D646-4E7F-8077-8CC41AF55711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  <p:transition advTm="21209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Физикална</a:t>
            </a:r>
            <a:r>
              <a:rPr lang="sl-SI" sz="3200" b="1"/>
              <a:t> </a:t>
            </a:r>
            <a:r>
              <a:rPr lang="en-US" sz="3200" b="1"/>
              <a:t>терапија – улкус крурис</a:t>
            </a:r>
          </a:p>
        </p:txBody>
      </p:sp>
      <p:sp>
        <p:nvSpPr>
          <p:cNvPr id="2765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en-US" b="1"/>
              <a:t>Терапија биостимулативним ласером</a:t>
            </a:r>
          </a:p>
          <a:p>
            <a:pPr algn="just">
              <a:lnSpc>
                <a:spcPct val="80000"/>
              </a:lnSpc>
            </a:pPr>
            <a:endParaRPr lang="sr-Latn-CS" b="1"/>
          </a:p>
          <a:p>
            <a:pPr algn="just">
              <a:lnSpc>
                <a:spcPct val="80000"/>
              </a:lnSpc>
            </a:pPr>
            <a:r>
              <a:rPr lang="en-US" b="1"/>
              <a:t>Импулсно магнетно поље</a:t>
            </a:r>
            <a:r>
              <a:rPr lang="sr-Latn-CS" b="1"/>
              <a:t>. </a:t>
            </a:r>
            <a:endParaRPr lang="sl-SI" b="1"/>
          </a:p>
          <a:p>
            <a:pPr algn="just">
              <a:lnSpc>
                <a:spcPct val="80000"/>
              </a:lnSpc>
            </a:pPr>
            <a:endParaRPr lang="sl-SI" b="1"/>
          </a:p>
          <a:p>
            <a:pPr algn="just">
              <a:lnSpc>
                <a:spcPct val="80000"/>
              </a:lnSpc>
            </a:pPr>
            <a:r>
              <a:rPr lang="en-US" b="1"/>
              <a:t>УВ</a:t>
            </a:r>
            <a:r>
              <a:rPr lang="sl-SI" b="1"/>
              <a:t> </a:t>
            </a:r>
            <a:r>
              <a:rPr lang="en-US" b="1"/>
              <a:t>ЗРАЦИ</a:t>
            </a:r>
            <a:r>
              <a:rPr lang="sl-SI" b="1"/>
              <a:t>.</a:t>
            </a:r>
            <a:endParaRPr lang="en-US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C4FF32D-76BF-4259-94E9-6DF320E1FF6D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</p:cSld>
  <p:clrMapOvr>
    <a:masterClrMapping/>
  </p:clrMapOvr>
  <p:transition advTm="15165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Физикална</a:t>
            </a:r>
            <a:r>
              <a:rPr lang="sl-SI"/>
              <a:t> </a:t>
            </a:r>
            <a:r>
              <a:rPr lang="en-US"/>
              <a:t>терапија</a:t>
            </a:r>
          </a:p>
        </p:txBody>
      </p:sp>
      <p:sp>
        <p:nvSpPr>
          <p:cNvPr id="2867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sr-Cyrl-CS" b="1"/>
              <a:t>ЕС Сп</a:t>
            </a:r>
          </a:p>
          <a:p>
            <a:pPr algn="just">
              <a:lnSpc>
                <a:spcPct val="80000"/>
              </a:lnSpc>
            </a:pPr>
            <a:endParaRPr lang="sr-Cyrl-CS" b="1"/>
          </a:p>
          <a:p>
            <a:pPr algn="just">
              <a:lnSpc>
                <a:spcPct val="80000"/>
              </a:lnSpc>
            </a:pPr>
            <a:r>
              <a:rPr lang="sr-Cyrl-CS" b="1"/>
              <a:t>Ултразвук</a:t>
            </a:r>
            <a:endParaRPr lang="sr-Cyrl-CS"/>
          </a:p>
          <a:p>
            <a:pPr algn="just">
              <a:lnSpc>
                <a:spcPct val="80000"/>
              </a:lnSpc>
            </a:pPr>
            <a:endParaRPr lang="sr-Cyrl-CS" b="1"/>
          </a:p>
          <a:p>
            <a:endParaRPr lang="en-US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9A0D90C-0362-492F-85A8-57D7EA12C3C6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</p:cSld>
  <p:clrMapOvr>
    <a:masterClrMapping/>
  </p:clrMapOvr>
  <p:transition advTm="8368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6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Код интктне коже ради превенције настанка улкуса може се применити:</a:t>
            </a:r>
          </a:p>
          <a:p>
            <a:endParaRPr lang="en-US" b="1"/>
          </a:p>
          <a:p>
            <a:r>
              <a:rPr lang="en-US" b="1"/>
              <a:t>Хипобарична – ВАКУСАК терапија</a:t>
            </a:r>
            <a:r>
              <a:rPr lang="en-US"/>
              <a:t> за ДЕ, </a:t>
            </a:r>
          </a:p>
          <a:p>
            <a:endParaRPr lang="en-US" b="1"/>
          </a:p>
          <a:p>
            <a:r>
              <a:rPr lang="en-US"/>
              <a:t>Сумпоровите</a:t>
            </a:r>
            <a:r>
              <a:rPr lang="sr-Latn-CS"/>
              <a:t> </a:t>
            </a:r>
            <a:r>
              <a:rPr lang="en-US"/>
              <a:t>минералне</a:t>
            </a:r>
            <a:r>
              <a:rPr lang="sr-Latn-CS"/>
              <a:t> </a:t>
            </a:r>
            <a:r>
              <a:rPr lang="en-US"/>
              <a:t>воде</a:t>
            </a:r>
          </a:p>
          <a:p>
            <a:endParaRPr lang="en-US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AB8B4F9-F9B1-43F2-860C-C5489C737436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</p:cSld>
  <p:clrMapOvr>
    <a:masterClrMapping/>
  </p:clrMapOvr>
  <p:transition advTm="14718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23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>
          <a:xfrm>
            <a:off x="1752600" y="4114800"/>
            <a:ext cx="6400800" cy="1066800"/>
          </a:xfrm>
        </p:spPr>
        <p:txBody>
          <a:bodyPr/>
          <a:lstStyle/>
          <a:p>
            <a:pPr algn="r"/>
            <a:r>
              <a:rPr lang="sr-Cyrl-BA" sz="3200" b="1">
                <a:solidFill>
                  <a:schemeClr val="tx2"/>
                </a:solidFill>
              </a:rPr>
              <a:t>ФИЗИКАЛНИ ТРЕТМАН КОД УРОГЕНИТАЛНИХ БОЛЕСТИ</a:t>
            </a:r>
            <a:endParaRPr lang="en-US" sz="3200"/>
          </a:p>
        </p:txBody>
      </p:sp>
    </p:spTree>
  </p:cSld>
  <p:clrMapOvr>
    <a:masterClrMapping/>
  </p:clrMapOvr>
  <p:transition advTm="7668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Неспецифична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обољења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гениталних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органа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жене</a:t>
            </a: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3200" dirty="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вулвитис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бартолинитис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колпитис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ендоцервицитис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ендометритис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адне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x</a:t>
            </a:r>
            <a:r>
              <a:rPr lang="sr-Cyrl-R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итис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параметритис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обољења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компликације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после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порођаја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стерилитет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F14F369-34DA-4257-AB3C-722A19D0F849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</p:cSld>
  <p:clrMapOvr>
    <a:masterClrMapping/>
  </p:clrMapOvr>
  <p:transition advTm="18558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Физикални</a:t>
            </a:r>
            <a:r>
              <a:rPr lang="sr-Latn-CS" sz="3200" b="1"/>
              <a:t> </a:t>
            </a:r>
            <a:r>
              <a:rPr lang="en-US" sz="3200" b="1"/>
              <a:t>агенси</a:t>
            </a:r>
            <a:r>
              <a:rPr lang="sr-Latn-CS" sz="3200" b="1"/>
              <a:t> </a:t>
            </a:r>
            <a:r>
              <a:rPr lang="en-US" sz="3200" b="1"/>
              <a:t>у</a:t>
            </a:r>
            <a:r>
              <a:rPr lang="sr-Latn-CS" sz="3200" b="1"/>
              <a:t> </a:t>
            </a:r>
            <a:r>
              <a:rPr lang="en-US" sz="3200" b="1"/>
              <a:t>гинекологији</a:t>
            </a:r>
          </a:p>
        </p:txBody>
      </p:sp>
      <p:sp>
        <p:nvSpPr>
          <p:cNvPr id="747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762000" y="1828800"/>
            <a:ext cx="8382000" cy="4114800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x-none" b="1"/>
              <a:t>Термотерапија</a:t>
            </a:r>
            <a:r>
              <a:rPr lang="x-none"/>
              <a:t> - примена парафина, КТД, лековитог блата (глине) и топле воде.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x-none" b="1"/>
              <a:t>Фототерапија</a:t>
            </a:r>
            <a:r>
              <a:rPr lang="x-none"/>
              <a:t> - примена УВ, ИР зрачења и ласер терапије.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x-none" b="1"/>
              <a:t>Криотерапија</a:t>
            </a:r>
            <a:r>
              <a:rPr lang="x-none"/>
              <a:t>.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x-none" b="1"/>
              <a:t>Механотерапија</a:t>
            </a:r>
            <a:r>
              <a:rPr lang="x-none"/>
              <a:t> - масажа, хипобаричне процедуре, ултразвук, вибромасажа, подводне масаже, и др.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x-none" b="1"/>
              <a:t>Електротерапија</a:t>
            </a:r>
            <a:r>
              <a:rPr lang="x-none"/>
              <a:t>- примена галваске струје, нискофрекветне, средњефреквентне и вискофреквентне струје. </a:t>
            </a:r>
          </a:p>
          <a:p>
            <a:pPr>
              <a:buFont typeface="Wingdings" pitchFamily="2" charset="2"/>
              <a:buNone/>
              <a:defRPr/>
            </a:pPr>
            <a:r>
              <a:rPr lang="x-none" b="1"/>
              <a:t>Магн</a:t>
            </a:r>
            <a:r>
              <a:rPr lang="sr-Cyrl-RS" b="1" dirty="0"/>
              <a:t>е</a:t>
            </a:r>
            <a:r>
              <a:rPr lang="x-none" b="1"/>
              <a:t>тотерапија </a:t>
            </a:r>
            <a:r>
              <a:rPr lang="x-none"/>
              <a:t>- ниско и високо фрекветнтно магнетно импулсно поље (ПЕМП).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3FA4235-55BD-458D-A20D-2D2BF6A38FC2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</p:cSld>
  <p:clrMapOvr>
    <a:masterClrMapping/>
  </p:clrMapOvr>
  <p:transition advTm="42532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sz="3600" b="1">
                <a:solidFill>
                  <a:srgbClr val="FF0000"/>
                </a:solidFill>
              </a:rPr>
              <a:t>Кожна</a:t>
            </a:r>
            <a:r>
              <a:rPr lang="sr-Latn-CS" sz="3600" b="1">
                <a:solidFill>
                  <a:srgbClr val="FF0000"/>
                </a:solidFill>
              </a:rPr>
              <a:t> </a:t>
            </a:r>
            <a:r>
              <a:rPr lang="en-US" sz="3600" b="1">
                <a:solidFill>
                  <a:srgbClr val="FF0000"/>
                </a:solidFill>
              </a:rPr>
              <a:t>обољења</a:t>
            </a:r>
          </a:p>
        </p:txBody>
      </p:sp>
      <p:sp>
        <p:nvSpPr>
          <p:cNvPr id="71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752600"/>
            <a:ext cx="7772400" cy="4114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en-US" b="1" dirty="0"/>
              <a:t>ACNE VULGARIS (JUVENILIS)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en-US" b="1" dirty="0"/>
              <a:t>VERRUCAE VULGARIS (BRADAVICE)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en-US" b="1" dirty="0"/>
              <a:t>DECUBITUS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en-US" b="1" dirty="0"/>
              <a:t>FURUNKUL I KARBUNKULOZA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en-US" b="1" dirty="0"/>
              <a:t>PSORIASIS VULGARIS	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en-US" b="1" dirty="0"/>
              <a:t>HERPES ZOSTER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en-US" b="1" dirty="0"/>
              <a:t>ULCUS CRURIS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F10DA74-9245-49FD-8331-0A76D6A61B45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  <p:transition advTm="23058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Физикални</a:t>
            </a:r>
            <a:r>
              <a:rPr lang="sr-Latn-CS" sz="3200" b="1"/>
              <a:t> </a:t>
            </a:r>
            <a:r>
              <a:rPr lang="en-US" sz="3200" b="1"/>
              <a:t>агенси</a:t>
            </a:r>
            <a:r>
              <a:rPr lang="sr-Latn-CS" sz="3200" b="1"/>
              <a:t> </a:t>
            </a:r>
            <a:r>
              <a:rPr lang="en-US" sz="3200" b="1"/>
              <a:t>у</a:t>
            </a:r>
            <a:r>
              <a:rPr lang="sr-Latn-CS" sz="3200" b="1"/>
              <a:t> </a:t>
            </a:r>
            <a:r>
              <a:rPr lang="en-US" sz="3200" b="1"/>
              <a:t>гинекологији</a:t>
            </a:r>
            <a:endParaRPr lang="en-US" sz="3200"/>
          </a:p>
        </p:txBody>
      </p:sp>
      <p:sp>
        <p:nvSpPr>
          <p:cNvPr id="337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Хидротерапија</a:t>
            </a:r>
            <a:r>
              <a:rPr lang="en-US"/>
              <a:t> - опште, локалне, седеће и полуседеће купке, хидрокинезитерапија, Шкотски туш, Шаркот-ов туш   </a:t>
            </a:r>
          </a:p>
          <a:p>
            <a:r>
              <a:rPr lang="en-US" b="1"/>
              <a:t>Балнеотерапија</a:t>
            </a:r>
            <a:r>
              <a:rPr lang="en-US"/>
              <a:t> - пијење, купање, орошавање, инхалације </a:t>
            </a:r>
          </a:p>
          <a:p>
            <a:r>
              <a:rPr lang="en-US" b="1"/>
              <a:t>Кинезитерапија.</a:t>
            </a:r>
          </a:p>
          <a:p>
            <a:endParaRPr lang="en-US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297A7F-606E-4293-9A20-CD1A5664FAB1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</p:cSld>
  <p:clrMapOvr>
    <a:masterClrMapping/>
  </p:clrMapOvr>
  <p:transition advTm="22855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Acne vulgaris</a:t>
            </a:r>
            <a:r>
              <a:rPr lang="sr-Latn-CS" sz="3600" b="1"/>
              <a:t> </a:t>
            </a:r>
            <a:r>
              <a:rPr lang="en-US" sz="3600" b="1"/>
              <a:t>(</a:t>
            </a:r>
            <a:r>
              <a:rPr lang="sr-Latn-CS" sz="3600" b="1"/>
              <a:t>juvenilis</a:t>
            </a:r>
            <a:r>
              <a:rPr lang="en-US" sz="3600" b="1"/>
              <a:t>)</a:t>
            </a:r>
            <a:endParaRPr lang="en-US" sz="3600"/>
          </a:p>
        </p:txBody>
      </p:sp>
      <p:sp>
        <p:nvSpPr>
          <p:cNvPr id="71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Једна од најчешћих дерматоза и представља </a:t>
            </a:r>
            <a:r>
              <a:rPr lang="en-US" u="sng"/>
              <a:t>обољење лојних жлезда</a:t>
            </a:r>
            <a:r>
              <a:rPr lang="en-US"/>
              <a:t>. </a:t>
            </a:r>
          </a:p>
          <a:p>
            <a:endParaRPr lang="en-US"/>
          </a:p>
          <a:p>
            <a:r>
              <a:rPr lang="en-US"/>
              <a:t>Јавља се у пубертету и може</a:t>
            </a:r>
            <a:r>
              <a:rPr lang="sl-SI"/>
              <a:t> </a:t>
            </a:r>
            <a:r>
              <a:rPr lang="en-US"/>
              <a:t>трајати</a:t>
            </a:r>
            <a:r>
              <a:rPr lang="sl-SI"/>
              <a:t> </a:t>
            </a:r>
            <a:r>
              <a:rPr lang="en-US"/>
              <a:t>до</a:t>
            </a:r>
            <a:r>
              <a:rPr lang="sl-SI"/>
              <a:t> </a:t>
            </a:r>
            <a:r>
              <a:rPr lang="en-US"/>
              <a:t>30</a:t>
            </a:r>
            <a:r>
              <a:rPr lang="sr-Latn-CS"/>
              <a:t>-40</a:t>
            </a:r>
            <a:r>
              <a:rPr lang="en-US"/>
              <a:t>. године.</a:t>
            </a:r>
          </a:p>
          <a:p>
            <a:endParaRPr lang="en-US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C039723-2EE9-41D4-AABE-36A369F619C3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  <p:transition advTm="14484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Физикална терапија</a:t>
            </a:r>
            <a:endParaRPr lang="en-US" sz="360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8305800" cy="411480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Tx/>
              <a:buAutoNum type="arabicPeriod"/>
              <a:defRPr/>
            </a:pPr>
            <a:r>
              <a:rPr lang="sr-Cyrl-RS" b="1" dirty="0"/>
              <a:t>УВ</a:t>
            </a:r>
            <a:r>
              <a:rPr lang="en-US" b="1" dirty="0"/>
              <a:t> </a:t>
            </a:r>
            <a:r>
              <a:rPr lang="sr-Cyrl-RS" b="1" dirty="0"/>
              <a:t>зраци</a:t>
            </a:r>
            <a:endParaRPr lang="sr-Latn-CS" b="1" dirty="0"/>
          </a:p>
          <a:p>
            <a:pPr marL="533400" indent="-533400">
              <a:lnSpc>
                <a:spcPct val="80000"/>
              </a:lnSpc>
              <a:buFontTx/>
              <a:buAutoNum type="arabicPeriod"/>
              <a:defRPr/>
            </a:pPr>
            <a:endParaRPr lang="sr-Latn-CS" b="1" dirty="0"/>
          </a:p>
          <a:p>
            <a:pPr marL="533400" indent="-533400">
              <a:lnSpc>
                <a:spcPct val="80000"/>
              </a:lnSpc>
              <a:buFontTx/>
              <a:buAutoNum type="arabicPeriod"/>
              <a:defRPr/>
            </a:pPr>
            <a:r>
              <a:rPr lang="sr-Cyrl-RS" b="1" dirty="0"/>
              <a:t>Електрофореза</a:t>
            </a:r>
            <a:r>
              <a:rPr lang="en-US" b="1" dirty="0"/>
              <a:t> </a:t>
            </a:r>
            <a:r>
              <a:rPr lang="sr-Cyrl-RS" b="1" dirty="0"/>
              <a:t>антибиотика</a:t>
            </a:r>
            <a:endParaRPr lang="en-US" b="1" dirty="0"/>
          </a:p>
          <a:p>
            <a:pPr marL="914400" lvl="1" indent="-457200">
              <a:lnSpc>
                <a:spcPct val="80000"/>
              </a:lnSpc>
              <a:defRPr/>
            </a:pPr>
            <a:r>
              <a:rPr lang="sr-Cyrl-RS" sz="2000" dirty="0"/>
              <a:t>ПЕНИЦИЛИНА</a:t>
            </a:r>
            <a:r>
              <a:rPr lang="en-US" sz="2000" dirty="0"/>
              <a:t>  150 </a:t>
            </a:r>
            <a:r>
              <a:rPr lang="sr-Cyrl-RS" sz="2000" dirty="0"/>
              <a:t>мА</a:t>
            </a:r>
            <a:r>
              <a:rPr lang="en-US" sz="2000" dirty="0"/>
              <a:t>/</a:t>
            </a:r>
            <a:r>
              <a:rPr lang="sr-Cyrl-RS" sz="2000" dirty="0"/>
              <a:t>мин</a:t>
            </a:r>
            <a:endParaRPr lang="en-US" sz="2000" dirty="0"/>
          </a:p>
          <a:p>
            <a:pPr marL="914400" lvl="1" indent="-457200">
              <a:lnSpc>
                <a:spcPct val="80000"/>
              </a:lnSpc>
              <a:defRPr/>
            </a:pPr>
            <a:r>
              <a:rPr lang="sr-Cyrl-RS" sz="2000" dirty="0"/>
              <a:t>ТЕРАМИЦИНА</a:t>
            </a:r>
            <a:r>
              <a:rPr lang="en-US" sz="2000" dirty="0"/>
              <a:t>  200 </a:t>
            </a:r>
            <a:r>
              <a:rPr lang="sr-Cyrl-RS" sz="2000" dirty="0"/>
              <a:t>мА</a:t>
            </a:r>
            <a:r>
              <a:rPr lang="en-US" sz="2000" dirty="0"/>
              <a:t>/</a:t>
            </a:r>
            <a:r>
              <a:rPr lang="sr-Cyrl-RS" sz="2000" dirty="0"/>
              <a:t>мин</a:t>
            </a:r>
            <a:endParaRPr lang="en-US" sz="2000" dirty="0"/>
          </a:p>
          <a:p>
            <a:pPr marL="533400" indent="-533400">
              <a:lnSpc>
                <a:spcPct val="80000"/>
              </a:lnSpc>
              <a:buFontTx/>
              <a:buAutoNum type="arabicPeriod"/>
              <a:defRPr/>
            </a:pPr>
            <a:endParaRPr lang="sr-Latn-CS" b="1" dirty="0"/>
          </a:p>
          <a:p>
            <a:pPr marL="533400" indent="-533400">
              <a:lnSpc>
                <a:spcPct val="80000"/>
              </a:lnSpc>
              <a:buFontTx/>
              <a:buAutoNum type="arabicPeriod"/>
              <a:defRPr/>
            </a:pPr>
            <a:r>
              <a:rPr lang="sr-Cyrl-RS" b="1" dirty="0"/>
              <a:t>Електрофореза</a:t>
            </a:r>
            <a:r>
              <a:rPr lang="en-US" b="1" dirty="0"/>
              <a:t> </a:t>
            </a:r>
            <a:r>
              <a:rPr lang="sr-Cyrl-RS" b="1" dirty="0"/>
              <a:t>кортикостероидних</a:t>
            </a:r>
            <a:r>
              <a:rPr lang="en-US" b="1" dirty="0"/>
              <a:t> </a:t>
            </a:r>
            <a:r>
              <a:rPr lang="sr-Cyrl-RS" b="1" dirty="0"/>
              <a:t>препарата</a:t>
            </a:r>
            <a:endParaRPr lang="en-US" b="1" dirty="0"/>
          </a:p>
          <a:p>
            <a:pPr marL="914400" lvl="1" indent="-457200">
              <a:lnSpc>
                <a:spcPct val="80000"/>
              </a:lnSpc>
              <a:buFontTx/>
              <a:buAutoNum type="arabicPeriod"/>
              <a:defRPr/>
            </a:pPr>
            <a:r>
              <a:rPr lang="sr-Cyrl-RS" sz="2000" dirty="0"/>
              <a:t>ДЕ</a:t>
            </a:r>
            <a:r>
              <a:rPr lang="en-US" sz="2000" dirty="0"/>
              <a:t>X</a:t>
            </a:r>
            <a:r>
              <a:rPr lang="sr-Cyrl-RS" sz="2000" dirty="0"/>
              <a:t>АМЕТХАСОН</a:t>
            </a:r>
            <a:r>
              <a:rPr lang="en-US" sz="2000" dirty="0"/>
              <a:t>  180 </a:t>
            </a:r>
            <a:r>
              <a:rPr lang="sr-Cyrl-RS" sz="2000" dirty="0"/>
              <a:t>мА</a:t>
            </a:r>
            <a:r>
              <a:rPr lang="en-US" sz="2000" dirty="0"/>
              <a:t>/</a:t>
            </a:r>
            <a:r>
              <a:rPr lang="sr-Cyrl-RS" sz="2000" dirty="0"/>
              <a:t>мин</a:t>
            </a:r>
            <a:endParaRPr lang="en-US" sz="2000" dirty="0"/>
          </a:p>
          <a:p>
            <a:pPr marL="914400" lvl="1" indent="-457200">
              <a:lnSpc>
                <a:spcPct val="80000"/>
              </a:lnSpc>
              <a:buFontTx/>
              <a:buAutoNum type="arabicPeriod"/>
              <a:defRPr/>
            </a:pPr>
            <a:r>
              <a:rPr lang="sr-Cyrl-RS" sz="2000" dirty="0"/>
              <a:t>СОЛУ</a:t>
            </a:r>
            <a:r>
              <a:rPr lang="en-US" sz="2000" dirty="0"/>
              <a:t> </a:t>
            </a:r>
            <a:r>
              <a:rPr lang="sr-Cyrl-RS" sz="2000" dirty="0"/>
              <a:t>МЕДРОЛ</a:t>
            </a:r>
            <a:r>
              <a:rPr lang="en-US" sz="2000" dirty="0"/>
              <a:t>  240 </a:t>
            </a:r>
            <a:r>
              <a:rPr lang="sr-Cyrl-RS" sz="2000" dirty="0"/>
              <a:t>мА</a:t>
            </a:r>
            <a:r>
              <a:rPr lang="en-US" sz="2000" dirty="0"/>
              <a:t>/</a:t>
            </a:r>
            <a:r>
              <a:rPr lang="sr-Cyrl-RS" sz="2000" dirty="0"/>
              <a:t>мин</a:t>
            </a:r>
            <a:endParaRPr lang="en-US" sz="2000" dirty="0"/>
          </a:p>
          <a:p>
            <a:pPr marL="533400" indent="-533400">
              <a:lnSpc>
                <a:spcPct val="80000"/>
              </a:lnSpc>
              <a:buFontTx/>
              <a:buAutoNum type="arabicPeriod"/>
              <a:defRPr/>
            </a:pPr>
            <a:endParaRPr lang="sr-Latn-CS" b="1" dirty="0"/>
          </a:p>
          <a:p>
            <a:pPr marL="533400" indent="-533400">
              <a:lnSpc>
                <a:spcPct val="80000"/>
              </a:lnSpc>
              <a:buFontTx/>
              <a:buAutoNum type="arabicPeriod"/>
              <a:defRPr/>
            </a:pPr>
            <a:r>
              <a:rPr lang="sr-Cyrl-RS" b="1" dirty="0"/>
              <a:t>Терапијски</a:t>
            </a:r>
            <a:r>
              <a:rPr lang="en-US" b="1" dirty="0"/>
              <a:t> </a:t>
            </a:r>
            <a:r>
              <a:rPr lang="sr-Cyrl-RS" b="1" dirty="0"/>
              <a:t>или</a:t>
            </a:r>
            <a:r>
              <a:rPr lang="en-US" b="1" dirty="0"/>
              <a:t> </a:t>
            </a:r>
            <a:r>
              <a:rPr lang="sr-Cyrl-RS" b="1" dirty="0"/>
              <a:t>биостимулативни</a:t>
            </a:r>
            <a:r>
              <a:rPr lang="en-US" b="1" dirty="0"/>
              <a:t> </a:t>
            </a:r>
            <a:r>
              <a:rPr lang="sr-Cyrl-RS" b="1" dirty="0"/>
              <a:t>ласери</a:t>
            </a:r>
            <a:r>
              <a:rPr lang="en-US" b="1" dirty="0"/>
              <a:t>,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  <a:defRPr/>
            </a:pPr>
            <a:endParaRPr lang="sr-Latn-CS" b="1" dirty="0"/>
          </a:p>
          <a:p>
            <a:pPr marL="533400" indent="-533400">
              <a:lnSpc>
                <a:spcPct val="80000"/>
              </a:lnSpc>
              <a:buFontTx/>
              <a:buAutoNum type="arabicPeriod"/>
              <a:defRPr/>
            </a:pPr>
            <a:r>
              <a:rPr lang="sr-Cyrl-RS" b="1" dirty="0"/>
              <a:t>Сумпоровите</a:t>
            </a:r>
            <a:r>
              <a:rPr lang="en-US" b="1" dirty="0"/>
              <a:t> </a:t>
            </a:r>
            <a:r>
              <a:rPr lang="sr-Cyrl-RS" b="1" dirty="0"/>
              <a:t>минералне</a:t>
            </a:r>
            <a:r>
              <a:rPr lang="en-US" b="1" dirty="0"/>
              <a:t> </a:t>
            </a:r>
            <a:r>
              <a:rPr lang="sr-Cyrl-RS" b="1" dirty="0"/>
              <a:t>воде</a:t>
            </a:r>
            <a:r>
              <a:rPr lang="en-US" b="1" dirty="0"/>
              <a:t> </a:t>
            </a:r>
            <a:r>
              <a:rPr lang="sr-Cyrl-RS" b="1" dirty="0"/>
              <a:t>које</a:t>
            </a:r>
            <a:r>
              <a:rPr lang="en-US" b="1" dirty="0"/>
              <a:t> </a:t>
            </a:r>
            <a:r>
              <a:rPr lang="sr-Cyrl-RS" b="1" dirty="0"/>
              <a:t>се</a:t>
            </a:r>
            <a:r>
              <a:rPr lang="en-US" b="1" dirty="0"/>
              <a:t> </a:t>
            </a:r>
            <a:r>
              <a:rPr lang="sr-Cyrl-RS" b="1" dirty="0"/>
              <a:t>најчешће</a:t>
            </a:r>
            <a:r>
              <a:rPr lang="en-US" b="1" dirty="0"/>
              <a:t> </a:t>
            </a:r>
            <a:r>
              <a:rPr lang="sr-Cyrl-RS" b="1" dirty="0"/>
              <a:t>примењују</a:t>
            </a:r>
            <a:r>
              <a:rPr lang="en-US" b="1" dirty="0"/>
              <a:t> </a:t>
            </a:r>
            <a:r>
              <a:rPr lang="sr-Cyrl-RS" b="1" dirty="0"/>
              <a:t>у</a:t>
            </a:r>
            <a:r>
              <a:rPr lang="en-US" b="1" dirty="0"/>
              <a:t> </a:t>
            </a:r>
            <a:r>
              <a:rPr lang="sr-Cyrl-RS" b="1" dirty="0"/>
              <a:t>виду</a:t>
            </a:r>
            <a:r>
              <a:rPr lang="en-US" b="1" dirty="0"/>
              <a:t> </a:t>
            </a:r>
            <a:r>
              <a:rPr lang="sr-Cyrl-RS" b="1" dirty="0"/>
              <a:t>купки</a:t>
            </a:r>
            <a:r>
              <a:rPr lang="en-US" b="1" dirty="0"/>
              <a:t> </a:t>
            </a:r>
            <a:endParaRPr lang="sr-Latn-CS" b="1" dirty="0"/>
          </a:p>
          <a:p>
            <a:pPr marL="914400" lvl="1" indent="-457200">
              <a:lnSpc>
                <a:spcPct val="80000"/>
              </a:lnSpc>
              <a:defRPr/>
            </a:pPr>
            <a:r>
              <a:rPr lang="sr-Cyrl-RS" sz="2000" dirty="0"/>
              <a:t>Водоник</a:t>
            </a:r>
            <a:r>
              <a:rPr lang="en-US" sz="2000" dirty="0"/>
              <a:t> </a:t>
            </a:r>
            <a:r>
              <a:rPr lang="sr-Cyrl-RS" sz="2000" dirty="0"/>
              <a:t>сулфид</a:t>
            </a:r>
            <a:endParaRPr lang="en-US" sz="2000" dirty="0"/>
          </a:p>
          <a:p>
            <a:pPr>
              <a:defRPr/>
            </a:pPr>
            <a:endParaRPr 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CF2049C-82C0-46AB-9D17-90CDE260E8BF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  <p:transition advTm="44534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VERRUCAE VULGARIS </a:t>
            </a:r>
            <a:br>
              <a:rPr lang="en-US" sz="3200" b="1"/>
            </a:br>
            <a:r>
              <a:rPr lang="en-US" sz="3200" b="1"/>
              <a:t>Брадавице</a:t>
            </a:r>
            <a:endParaRPr lang="en-US" sz="3200"/>
          </a:p>
        </p:txBody>
      </p:sp>
      <p:sp>
        <p:nvSpPr>
          <p:cNvPr id="92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305800" cy="4114800"/>
          </a:xfrm>
        </p:spPr>
        <p:txBody>
          <a:bodyPr/>
          <a:lstStyle/>
          <a:p>
            <a:r>
              <a:rPr lang="ru-RU"/>
              <a:t>Брадавице су промене на кожи које настају због деловања хуманог папиломавируса у епидермису коже. </a:t>
            </a:r>
            <a:endParaRPr lang="sr-Latn-CS"/>
          </a:p>
          <a:p>
            <a:r>
              <a:rPr lang="ru-RU"/>
              <a:t>ХПВ изазива хиперплазију епитела и различите промене на ћелијама. </a:t>
            </a:r>
            <a:endParaRPr lang="sr-Latn-CS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D59822-F180-4F14-B9DD-1047167EA682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  <p:transition advTm="18222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VERRUCAE VULGARIS (BRADAVICE)</a:t>
            </a:r>
            <a:endParaRPr lang="en-US" sz="3200"/>
          </a:p>
        </p:txBody>
      </p:sp>
      <p:sp>
        <p:nvSpPr>
          <p:cNvPr id="102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en-US"/>
              <a:t>То су вегетације величине зрна проса од сочива, округле, сивкасте боје, чврсте конзистенције, храпаве. </a:t>
            </a:r>
            <a:endParaRPr lang="sr-Latn-CS"/>
          </a:p>
          <a:p>
            <a:pPr algn="just">
              <a:lnSpc>
                <a:spcPct val="80000"/>
              </a:lnSpc>
            </a:pPr>
            <a:endParaRPr lang="sr-Latn-CS"/>
          </a:p>
          <a:p>
            <a:pPr algn="just">
              <a:lnSpc>
                <a:spcPct val="80000"/>
              </a:lnSpc>
            </a:pPr>
            <a:endParaRPr lang="sr-Latn-CS"/>
          </a:p>
          <a:p>
            <a:pPr algn="just">
              <a:lnSpc>
                <a:spcPct val="80000"/>
              </a:lnSpc>
            </a:pPr>
            <a:r>
              <a:rPr lang="en-US" u="sng"/>
              <a:t>кариотропни ДНС вирус брадавица</a:t>
            </a:r>
            <a:r>
              <a:rPr lang="en-US"/>
              <a:t> (људски папилом вирус, хуман папилома вирус = ХПВ). </a:t>
            </a:r>
          </a:p>
          <a:p>
            <a:endParaRPr 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35266B4-EA1F-4A65-84AB-7AD821179680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ransition advTm="20772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FF0000"/>
                </a:solidFill>
              </a:rPr>
              <a:t>Терапија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1000" indent="-381000" algn="just">
              <a:lnSpc>
                <a:spcPct val="150000"/>
              </a:lnSpc>
              <a:buFontTx/>
              <a:buAutoNum type="arabicPeriod"/>
              <a:defRPr/>
            </a:pPr>
            <a:r>
              <a:rPr lang="sr-Cyrl-RS" b="1" dirty="0"/>
              <a:t>Течни</a:t>
            </a:r>
            <a:r>
              <a:rPr lang="en-US" b="1" dirty="0"/>
              <a:t> </a:t>
            </a:r>
            <a:r>
              <a:rPr lang="sr-Cyrl-RS" b="1" dirty="0"/>
              <a:t>азот</a:t>
            </a:r>
            <a:r>
              <a:rPr lang="en-US" dirty="0"/>
              <a:t> (</a:t>
            </a:r>
            <a:r>
              <a:rPr lang="sr-Cyrl-RS" dirty="0"/>
              <a:t>температуре</a:t>
            </a:r>
            <a:r>
              <a:rPr lang="en-US" dirty="0"/>
              <a:t> </a:t>
            </a:r>
            <a:r>
              <a:rPr lang="sr-Cyrl-RS" dirty="0"/>
              <a:t>-</a:t>
            </a:r>
            <a:r>
              <a:rPr lang="en-US" dirty="0"/>
              <a:t>110 </a:t>
            </a:r>
            <a:r>
              <a:rPr lang="sr-Cyrl-RS" dirty="0"/>
              <a:t>до</a:t>
            </a:r>
            <a:r>
              <a:rPr lang="en-US" dirty="0"/>
              <a:t> </a:t>
            </a:r>
            <a:r>
              <a:rPr lang="sr-Cyrl-RS" dirty="0"/>
              <a:t>-</a:t>
            </a:r>
            <a:r>
              <a:rPr lang="en-US" dirty="0"/>
              <a:t>196⁰</a:t>
            </a:r>
            <a:r>
              <a:rPr lang="sr-Latn-CS" dirty="0"/>
              <a:t> C</a:t>
            </a:r>
            <a:r>
              <a:rPr lang="en-US" dirty="0"/>
              <a:t>)</a:t>
            </a:r>
            <a:endParaRPr lang="en-US" b="1" dirty="0"/>
          </a:p>
          <a:p>
            <a:pPr marL="381000" indent="-381000" algn="just">
              <a:lnSpc>
                <a:spcPct val="150000"/>
              </a:lnSpc>
              <a:buFontTx/>
              <a:buAutoNum type="arabicPeriod"/>
              <a:defRPr/>
            </a:pPr>
            <a:endParaRPr lang="sr-Latn-CS" b="1" dirty="0"/>
          </a:p>
          <a:p>
            <a:pPr marL="381000" indent="-381000" algn="just">
              <a:lnSpc>
                <a:spcPct val="150000"/>
              </a:lnSpc>
              <a:buFontTx/>
              <a:buAutoNum type="arabicPeriod"/>
              <a:defRPr/>
            </a:pPr>
            <a:r>
              <a:rPr lang="sr-Cyrl-RS" b="1" dirty="0"/>
              <a:t>Екскохлеација</a:t>
            </a:r>
            <a:r>
              <a:rPr lang="en-US" b="1" dirty="0"/>
              <a:t> </a:t>
            </a:r>
            <a:r>
              <a:rPr lang="sr-Cyrl-RS" b="1" dirty="0"/>
              <a:t>оштром</a:t>
            </a:r>
            <a:r>
              <a:rPr lang="en-US" b="1" dirty="0"/>
              <a:t> </a:t>
            </a:r>
            <a:r>
              <a:rPr lang="sr-Cyrl-RS" b="1" dirty="0"/>
              <a:t>кашиком</a:t>
            </a:r>
            <a:endParaRPr lang="en-US" b="1" dirty="0"/>
          </a:p>
          <a:p>
            <a:pPr marL="381000" indent="-381000" algn="just">
              <a:lnSpc>
                <a:spcPct val="150000"/>
              </a:lnSpc>
              <a:buFontTx/>
              <a:buAutoNum type="arabicPeriod"/>
              <a:defRPr/>
            </a:pPr>
            <a:endParaRPr lang="sr-Latn-CS" b="1" dirty="0"/>
          </a:p>
          <a:p>
            <a:pPr marL="381000" indent="-381000" algn="just">
              <a:lnSpc>
                <a:spcPct val="150000"/>
              </a:lnSpc>
              <a:buFontTx/>
              <a:buAutoNum type="arabicPeriod"/>
              <a:defRPr/>
            </a:pPr>
            <a:r>
              <a:rPr lang="sr-Cyrl-RS" b="1" dirty="0"/>
              <a:t>Негативна</a:t>
            </a:r>
            <a:r>
              <a:rPr lang="en-US" b="1" dirty="0"/>
              <a:t> </a:t>
            </a:r>
            <a:r>
              <a:rPr lang="sr-Cyrl-RS" b="1" dirty="0"/>
              <a:t>електролиза</a:t>
            </a:r>
            <a:endParaRPr lang="en-US" b="1" dirty="0"/>
          </a:p>
          <a:p>
            <a:pPr marL="381000" indent="-381000" algn="just">
              <a:lnSpc>
                <a:spcPct val="150000"/>
              </a:lnSpc>
              <a:buFontTx/>
              <a:buAutoNum type="arabicPeriod"/>
              <a:defRPr/>
            </a:pPr>
            <a:endParaRPr lang="sr-Latn-CS" b="1" dirty="0"/>
          </a:p>
          <a:p>
            <a:pPr marL="381000" indent="-381000" algn="just">
              <a:lnSpc>
                <a:spcPct val="150000"/>
              </a:lnSpc>
              <a:buFontTx/>
              <a:buAutoNum type="arabicPeriod"/>
              <a:defRPr/>
            </a:pPr>
            <a:r>
              <a:rPr lang="sr-Cyrl-RS" b="1" dirty="0"/>
              <a:t>Електродесикација</a:t>
            </a:r>
            <a:r>
              <a:rPr lang="en-US" dirty="0"/>
              <a:t> (</a:t>
            </a:r>
            <a:r>
              <a:rPr lang="sr-Cyrl-RS" dirty="0"/>
              <a:t>сушење</a:t>
            </a:r>
            <a:r>
              <a:rPr lang="en-US" dirty="0"/>
              <a:t>) </a:t>
            </a:r>
            <a:r>
              <a:rPr lang="sr-Cyrl-RS" dirty="0"/>
              <a:t>ткива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9AECE29-F5F5-498B-B96E-793A019A2A12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  <p:transition advTm="20254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Криотерапија</a:t>
            </a:r>
            <a:endParaRPr lang="en-US" sz="3600" b="1"/>
          </a:p>
        </p:txBody>
      </p:sp>
      <p:sp>
        <p:nvSpPr>
          <p:cNvPr id="122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305800" cy="4114800"/>
          </a:xfrm>
        </p:spPr>
        <p:txBody>
          <a:bodyPr/>
          <a:lstStyle/>
          <a:p>
            <a:r>
              <a:rPr lang="ru-RU"/>
              <a:t>Криотерапија је метода локалног лечења ниском температуром.</a:t>
            </a:r>
          </a:p>
          <a:p>
            <a:r>
              <a:rPr lang="ru-RU"/>
              <a:t>За извођење користе се лако испарљиве течности.</a:t>
            </a:r>
          </a:p>
          <a:p>
            <a:r>
              <a:rPr lang="ru-RU"/>
              <a:t>Данас се најчешће користи течни азот. </a:t>
            </a:r>
          </a:p>
          <a:p>
            <a:r>
              <a:rPr lang="ru-RU"/>
              <a:t>У дерматологији се криотерапија користи у лечењу бројних обољења и стања. 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5BC39D4-FDBF-46FB-BFC6-69246A723370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  <p:transition advTm="20173"/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8181</TotalTime>
  <Words>796</Words>
  <Application>Microsoft Office PowerPoint</Application>
  <PresentationFormat>On-screen Show (4:3)</PresentationFormat>
  <Paragraphs>194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Wingdings</vt:lpstr>
      <vt:lpstr>Tahoma</vt:lpstr>
      <vt:lpstr>Calibri</vt:lpstr>
      <vt:lpstr>Blueprint</vt:lpstr>
      <vt:lpstr>ФИЗИКАЛНА ТЕРАПИЈА КОД ОБОЛЕЛИХ ОД КОЖНИХ БОЛЕСТИ И  ФИЗИКАЛНИ ТРЕТМАН КОД УРОГЕНИТАЛНИХ БОЛЕСТИ </vt:lpstr>
      <vt:lpstr>PowerPoint Presentation</vt:lpstr>
      <vt:lpstr>Кожна обољења</vt:lpstr>
      <vt:lpstr>Acne vulgaris (juvenilis)</vt:lpstr>
      <vt:lpstr>Физикална терапија</vt:lpstr>
      <vt:lpstr>VERRUCAE VULGARIS  Брадавице</vt:lpstr>
      <vt:lpstr>VERRUCAE VULGARIS (BRADAVICE)</vt:lpstr>
      <vt:lpstr>Терапија</vt:lpstr>
      <vt:lpstr>Криотерапија</vt:lpstr>
      <vt:lpstr>Криотерапија</vt:lpstr>
      <vt:lpstr>PowerPoint Presentation</vt:lpstr>
      <vt:lpstr>Dekubitus</vt:lpstr>
      <vt:lpstr>DECUBITUS (ulcerativna nekroza tkiva) </vt:lpstr>
      <vt:lpstr>Физикална терапија</vt:lpstr>
      <vt:lpstr>Лечење ХБО  хипербарична оксигено терапија </vt:lpstr>
      <vt:lpstr>ФУРУНКУЛ И КАРБУНКУЛОЗА</vt:lpstr>
      <vt:lpstr>Физикална терапија </vt:lpstr>
      <vt:lpstr>Псоријаза  (PSORIASIS VULGARIS)</vt:lpstr>
      <vt:lpstr>Физикална терапија</vt:lpstr>
      <vt:lpstr>Физикална терапија</vt:lpstr>
      <vt:lpstr>ПУВА терапија (Псорален+УВА зраци - 320-400 нм)</vt:lpstr>
      <vt:lpstr>  Физикална терапија- херпес зостер</vt:lpstr>
      <vt:lpstr>Остале физикалне процедуре</vt:lpstr>
      <vt:lpstr>Физикална терапија – улкус крурис</vt:lpstr>
      <vt:lpstr>Физикална терапија</vt:lpstr>
      <vt:lpstr>PowerPoint Presentation</vt:lpstr>
      <vt:lpstr>PowerPoint Presentation</vt:lpstr>
      <vt:lpstr>Неспецифична обољења гениталних органа жене </vt:lpstr>
      <vt:lpstr>Физикални агенси у гинекологији</vt:lpstr>
      <vt:lpstr>Физикални агенси у гинекологији</vt:lpstr>
    </vt:vector>
  </TitlesOfParts>
  <Company>BOOX Computers, Kragujevac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traumatoloških bolesnika</dc:title>
  <dc:creator>WIN98SE</dc:creator>
  <cp:lastModifiedBy>Vesna</cp:lastModifiedBy>
  <cp:revision>1007</cp:revision>
  <dcterms:created xsi:type="dcterms:W3CDTF">2002-12-17T12:07:36Z</dcterms:created>
  <dcterms:modified xsi:type="dcterms:W3CDTF">2024-08-30T08:32:48Z</dcterms:modified>
</cp:coreProperties>
</file>